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_rels/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_rels/presentation.xml.rels" ContentType="application/vnd.openxmlformats-package.relationships+xml"/>
  <Override PartName="/ppt/media/image1.jpeg" ContentType="image/jpeg"/>
  <Override PartName="/ppt/media/image2.png" ContentType="image/png"/>
  <Override PartName="/ppt/slides/_rels/slide1.xml.rels" ContentType="application/vnd.openxmlformats-package.relationships+xml"/>
  <Override PartName="/ppt/slides/slide1.xml" ContentType="application/vnd.openxmlformats-officedocument.presentationml.slide+xml"/>
  <Override PartName="/ppt/presentation.xml" ContentType="application/vnd.openxmlformats-officedocument.presentationml.presentation.main+xml"/>
  <Override PartName="/ppt/theme/theme1.xml" ContentType="application/vnd.openxmlformats-officedocument.theme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10691812" cy="7559675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734760" y="402120"/>
            <a:ext cx="9220680" cy="1460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 type="body"/>
          </p:nvPr>
        </p:nvSpPr>
        <p:spPr>
          <a:xfrm>
            <a:off x="734760" y="2012400"/>
            <a:ext cx="1081440" cy="2287440"/>
          </a:xfrm>
          <a:prstGeom prst="rect">
            <a:avLst/>
          </a:prstGeom>
        </p:spPr>
        <p:txBody>
          <a:bodyPr lIns="0" rIns="0" tIns="0" bIns="0">
            <a:normAutofit fontScale="19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 type="body"/>
          </p:nvPr>
        </p:nvSpPr>
        <p:spPr>
          <a:xfrm>
            <a:off x="734760" y="4517640"/>
            <a:ext cx="1081440" cy="2287440"/>
          </a:xfrm>
          <a:prstGeom prst="rect">
            <a:avLst/>
          </a:prstGeom>
        </p:spPr>
        <p:txBody>
          <a:bodyPr lIns="0" rIns="0" tIns="0" bIns="0">
            <a:normAutofit fontScale="19000"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734760" y="402120"/>
            <a:ext cx="9220680" cy="1460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734760" y="2012400"/>
            <a:ext cx="527400" cy="2287440"/>
          </a:xfrm>
          <a:prstGeom prst="rect">
            <a:avLst/>
          </a:prstGeom>
        </p:spPr>
        <p:txBody>
          <a:bodyPr lIns="0" rIns="0" tIns="0" bIns="0">
            <a:normAutofit fontScale="4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1288800" y="2012400"/>
            <a:ext cx="527400" cy="2287440"/>
          </a:xfrm>
          <a:prstGeom prst="rect">
            <a:avLst/>
          </a:prstGeom>
        </p:spPr>
        <p:txBody>
          <a:bodyPr lIns="0" rIns="0" tIns="0" bIns="0">
            <a:normAutofit fontScale="4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30" name="PlaceHolder 4"/>
          <p:cNvSpPr>
            <a:spLocks noGrp="1"/>
          </p:cNvSpPr>
          <p:nvPr>
            <p:ph type="body"/>
          </p:nvPr>
        </p:nvSpPr>
        <p:spPr>
          <a:xfrm>
            <a:off x="734760" y="4517640"/>
            <a:ext cx="527400" cy="2287440"/>
          </a:xfrm>
          <a:prstGeom prst="rect">
            <a:avLst/>
          </a:prstGeom>
        </p:spPr>
        <p:txBody>
          <a:bodyPr lIns="0" rIns="0" tIns="0" bIns="0">
            <a:normAutofit fontScale="4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31" name="PlaceHolder 5"/>
          <p:cNvSpPr>
            <a:spLocks noGrp="1"/>
          </p:cNvSpPr>
          <p:nvPr>
            <p:ph type="body"/>
          </p:nvPr>
        </p:nvSpPr>
        <p:spPr>
          <a:xfrm>
            <a:off x="1288800" y="4517640"/>
            <a:ext cx="527400" cy="2287440"/>
          </a:xfrm>
          <a:prstGeom prst="rect">
            <a:avLst/>
          </a:prstGeom>
        </p:spPr>
        <p:txBody>
          <a:bodyPr lIns="0" rIns="0" tIns="0" bIns="0">
            <a:normAutofit fontScale="4000"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734760" y="402120"/>
            <a:ext cx="9220680" cy="1460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33" name="PlaceHolder 2"/>
          <p:cNvSpPr>
            <a:spLocks noGrp="1"/>
          </p:cNvSpPr>
          <p:nvPr>
            <p:ph type="body"/>
          </p:nvPr>
        </p:nvSpPr>
        <p:spPr>
          <a:xfrm>
            <a:off x="734760" y="2012400"/>
            <a:ext cx="348120" cy="2287440"/>
          </a:xfrm>
          <a:prstGeom prst="rect">
            <a:avLst/>
          </a:prstGeom>
        </p:spPr>
        <p:txBody>
          <a:bodyPr lIns="0" rIns="0" tIns="0" bIns="0">
            <a:normAutofit fontScale="4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34" name="PlaceHolder 3"/>
          <p:cNvSpPr>
            <a:spLocks noGrp="1"/>
          </p:cNvSpPr>
          <p:nvPr>
            <p:ph type="body"/>
          </p:nvPr>
        </p:nvSpPr>
        <p:spPr>
          <a:xfrm>
            <a:off x="1100520" y="2012400"/>
            <a:ext cx="348120" cy="2287440"/>
          </a:xfrm>
          <a:prstGeom prst="rect">
            <a:avLst/>
          </a:prstGeom>
        </p:spPr>
        <p:txBody>
          <a:bodyPr lIns="0" rIns="0" tIns="0" bIns="0">
            <a:normAutofit fontScale="4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35" name="PlaceHolder 4"/>
          <p:cNvSpPr>
            <a:spLocks noGrp="1"/>
          </p:cNvSpPr>
          <p:nvPr>
            <p:ph type="body"/>
          </p:nvPr>
        </p:nvSpPr>
        <p:spPr>
          <a:xfrm>
            <a:off x="1466640" y="2012400"/>
            <a:ext cx="348120" cy="2287440"/>
          </a:xfrm>
          <a:prstGeom prst="rect">
            <a:avLst/>
          </a:prstGeom>
        </p:spPr>
        <p:txBody>
          <a:bodyPr lIns="0" rIns="0" tIns="0" bIns="0">
            <a:normAutofit fontScale="4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36" name="PlaceHolder 5"/>
          <p:cNvSpPr>
            <a:spLocks noGrp="1"/>
          </p:cNvSpPr>
          <p:nvPr>
            <p:ph type="body"/>
          </p:nvPr>
        </p:nvSpPr>
        <p:spPr>
          <a:xfrm>
            <a:off x="734760" y="4517640"/>
            <a:ext cx="348120" cy="2287440"/>
          </a:xfrm>
          <a:prstGeom prst="rect">
            <a:avLst/>
          </a:prstGeom>
        </p:spPr>
        <p:txBody>
          <a:bodyPr lIns="0" rIns="0" tIns="0" bIns="0">
            <a:normAutofit fontScale="4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37" name="PlaceHolder 6"/>
          <p:cNvSpPr>
            <a:spLocks noGrp="1"/>
          </p:cNvSpPr>
          <p:nvPr>
            <p:ph type="body"/>
          </p:nvPr>
        </p:nvSpPr>
        <p:spPr>
          <a:xfrm>
            <a:off x="1100520" y="4517640"/>
            <a:ext cx="348120" cy="2287440"/>
          </a:xfrm>
          <a:prstGeom prst="rect">
            <a:avLst/>
          </a:prstGeom>
        </p:spPr>
        <p:txBody>
          <a:bodyPr lIns="0" rIns="0" tIns="0" bIns="0">
            <a:normAutofit fontScale="4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38" name="PlaceHolder 7"/>
          <p:cNvSpPr>
            <a:spLocks noGrp="1"/>
          </p:cNvSpPr>
          <p:nvPr>
            <p:ph type="body"/>
          </p:nvPr>
        </p:nvSpPr>
        <p:spPr>
          <a:xfrm>
            <a:off x="1466640" y="4517640"/>
            <a:ext cx="348120" cy="2287440"/>
          </a:xfrm>
          <a:prstGeom prst="rect">
            <a:avLst/>
          </a:prstGeom>
        </p:spPr>
        <p:txBody>
          <a:bodyPr lIns="0" rIns="0" tIns="0" bIns="0">
            <a:normAutofit fontScale="4000"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ceHolder 1"/>
          <p:cNvSpPr>
            <a:spLocks noGrp="1"/>
          </p:cNvSpPr>
          <p:nvPr>
            <p:ph type="title"/>
          </p:nvPr>
        </p:nvSpPr>
        <p:spPr>
          <a:xfrm>
            <a:off x="734760" y="402120"/>
            <a:ext cx="9220680" cy="1460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4" name="PlaceHolder 2"/>
          <p:cNvSpPr>
            <a:spLocks noGrp="1"/>
          </p:cNvSpPr>
          <p:nvPr>
            <p:ph type="subTitle"/>
          </p:nvPr>
        </p:nvSpPr>
        <p:spPr>
          <a:xfrm>
            <a:off x="734760" y="2012400"/>
            <a:ext cx="1081440" cy="47955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734760" y="402120"/>
            <a:ext cx="9220680" cy="1460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734760" y="2012400"/>
            <a:ext cx="1081440" cy="4795560"/>
          </a:xfrm>
          <a:prstGeom prst="rect">
            <a:avLst/>
          </a:prstGeom>
        </p:spPr>
        <p:txBody>
          <a:bodyPr lIns="0" rIns="0" tIns="0" bIns="0">
            <a:normAutofit fontScale="57000"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734760" y="402120"/>
            <a:ext cx="9220680" cy="1460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734760" y="2012400"/>
            <a:ext cx="527400" cy="4795560"/>
          </a:xfrm>
          <a:prstGeom prst="rect">
            <a:avLst/>
          </a:prstGeom>
        </p:spPr>
        <p:txBody>
          <a:bodyPr lIns="0" rIns="0" tIns="0" bIns="0">
            <a:normAutofit fontScale="15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9" name="PlaceHolder 3"/>
          <p:cNvSpPr>
            <a:spLocks noGrp="1"/>
          </p:cNvSpPr>
          <p:nvPr>
            <p:ph type="body"/>
          </p:nvPr>
        </p:nvSpPr>
        <p:spPr>
          <a:xfrm>
            <a:off x="1288800" y="2012400"/>
            <a:ext cx="527400" cy="4795560"/>
          </a:xfrm>
          <a:prstGeom prst="rect">
            <a:avLst/>
          </a:prstGeom>
        </p:spPr>
        <p:txBody>
          <a:bodyPr lIns="0" rIns="0" tIns="0" bIns="0">
            <a:normAutofit fontScale="15000"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734760" y="402120"/>
            <a:ext cx="9220680" cy="1460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subTitle"/>
          </p:nvPr>
        </p:nvSpPr>
        <p:spPr>
          <a:xfrm>
            <a:off x="734760" y="402120"/>
            <a:ext cx="9220680" cy="6769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734760" y="402120"/>
            <a:ext cx="9220680" cy="1460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 type="body"/>
          </p:nvPr>
        </p:nvSpPr>
        <p:spPr>
          <a:xfrm>
            <a:off x="734760" y="2012400"/>
            <a:ext cx="527400" cy="2287440"/>
          </a:xfrm>
          <a:prstGeom prst="rect">
            <a:avLst/>
          </a:prstGeom>
        </p:spPr>
        <p:txBody>
          <a:bodyPr lIns="0" rIns="0" tIns="0" bIns="0">
            <a:normAutofit fontScale="4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4" name="PlaceHolder 3"/>
          <p:cNvSpPr>
            <a:spLocks noGrp="1"/>
          </p:cNvSpPr>
          <p:nvPr>
            <p:ph type="body"/>
          </p:nvPr>
        </p:nvSpPr>
        <p:spPr>
          <a:xfrm>
            <a:off x="1288800" y="2012400"/>
            <a:ext cx="527400" cy="4795560"/>
          </a:xfrm>
          <a:prstGeom prst="rect">
            <a:avLst/>
          </a:prstGeom>
        </p:spPr>
        <p:txBody>
          <a:bodyPr lIns="0" rIns="0" tIns="0" bIns="0">
            <a:normAutofit fontScale="15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5" name="PlaceHolder 4"/>
          <p:cNvSpPr>
            <a:spLocks noGrp="1"/>
          </p:cNvSpPr>
          <p:nvPr>
            <p:ph type="body"/>
          </p:nvPr>
        </p:nvSpPr>
        <p:spPr>
          <a:xfrm>
            <a:off x="734760" y="4517640"/>
            <a:ext cx="527400" cy="2287440"/>
          </a:xfrm>
          <a:prstGeom prst="rect">
            <a:avLst/>
          </a:prstGeom>
        </p:spPr>
        <p:txBody>
          <a:bodyPr lIns="0" rIns="0" tIns="0" bIns="0">
            <a:normAutofit fontScale="4000"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734760" y="402120"/>
            <a:ext cx="9220680" cy="1460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 type="body"/>
          </p:nvPr>
        </p:nvSpPr>
        <p:spPr>
          <a:xfrm>
            <a:off x="734760" y="2012400"/>
            <a:ext cx="527400" cy="4795560"/>
          </a:xfrm>
          <a:prstGeom prst="rect">
            <a:avLst/>
          </a:prstGeom>
        </p:spPr>
        <p:txBody>
          <a:bodyPr lIns="0" rIns="0" tIns="0" bIns="0">
            <a:normAutofit fontScale="15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8" name="PlaceHolder 3"/>
          <p:cNvSpPr>
            <a:spLocks noGrp="1"/>
          </p:cNvSpPr>
          <p:nvPr>
            <p:ph type="body"/>
          </p:nvPr>
        </p:nvSpPr>
        <p:spPr>
          <a:xfrm>
            <a:off x="1288800" y="2012400"/>
            <a:ext cx="527400" cy="2287440"/>
          </a:xfrm>
          <a:prstGeom prst="rect">
            <a:avLst/>
          </a:prstGeom>
        </p:spPr>
        <p:txBody>
          <a:bodyPr lIns="0" rIns="0" tIns="0" bIns="0">
            <a:normAutofit fontScale="4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9" name="PlaceHolder 4"/>
          <p:cNvSpPr>
            <a:spLocks noGrp="1"/>
          </p:cNvSpPr>
          <p:nvPr>
            <p:ph type="body"/>
          </p:nvPr>
        </p:nvSpPr>
        <p:spPr>
          <a:xfrm>
            <a:off x="1288800" y="4517640"/>
            <a:ext cx="527400" cy="2287440"/>
          </a:xfrm>
          <a:prstGeom prst="rect">
            <a:avLst/>
          </a:prstGeom>
        </p:spPr>
        <p:txBody>
          <a:bodyPr lIns="0" rIns="0" tIns="0" bIns="0">
            <a:normAutofit fontScale="4000"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734760" y="402120"/>
            <a:ext cx="9220680" cy="1460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 type="body"/>
          </p:nvPr>
        </p:nvSpPr>
        <p:spPr>
          <a:xfrm>
            <a:off x="734760" y="2012400"/>
            <a:ext cx="527400" cy="2287440"/>
          </a:xfrm>
          <a:prstGeom prst="rect">
            <a:avLst/>
          </a:prstGeom>
        </p:spPr>
        <p:txBody>
          <a:bodyPr lIns="0" rIns="0" tIns="0" bIns="0">
            <a:normAutofit fontScale="4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22" name="PlaceHolder 3"/>
          <p:cNvSpPr>
            <a:spLocks noGrp="1"/>
          </p:cNvSpPr>
          <p:nvPr>
            <p:ph type="body"/>
          </p:nvPr>
        </p:nvSpPr>
        <p:spPr>
          <a:xfrm>
            <a:off x="1288800" y="2012400"/>
            <a:ext cx="527400" cy="2287440"/>
          </a:xfrm>
          <a:prstGeom prst="rect">
            <a:avLst/>
          </a:prstGeom>
        </p:spPr>
        <p:txBody>
          <a:bodyPr lIns="0" rIns="0" tIns="0" bIns="0">
            <a:normAutofit fontScale="4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23" name="PlaceHolder 4"/>
          <p:cNvSpPr>
            <a:spLocks noGrp="1"/>
          </p:cNvSpPr>
          <p:nvPr>
            <p:ph type="body"/>
          </p:nvPr>
        </p:nvSpPr>
        <p:spPr>
          <a:xfrm>
            <a:off x="734760" y="4517640"/>
            <a:ext cx="1081440" cy="2287440"/>
          </a:xfrm>
          <a:prstGeom prst="rect">
            <a:avLst/>
          </a:prstGeom>
        </p:spPr>
        <p:txBody>
          <a:bodyPr lIns="0" rIns="0" tIns="0" bIns="0">
            <a:normAutofit fontScale="19000"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eae5c7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734760" y="402120"/>
            <a:ext cx="9220680" cy="1460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r>
              <a:rPr b="0" lang="ru-RU" sz="1800" spc="-1" strike="noStrike">
                <a:latin typeface="Arial"/>
              </a:rPr>
              <a:t>Для правки текста заглавия щёлкните мышью</a:t>
            </a:r>
            <a:endParaRPr b="0" lang="ru-RU" sz="18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734760" y="2012400"/>
            <a:ext cx="1081440" cy="4795560"/>
          </a:xfrm>
          <a:prstGeom prst="rect">
            <a:avLst/>
          </a:prstGeom>
        </p:spPr>
        <p:txBody>
          <a:bodyPr lIns="0" rIns="0" tIns="0" bIns="0">
            <a:normAutofit fontScale="3000"/>
          </a:bodyPr>
          <a:p>
            <a:pPr marL="432000" indent="-324000" algn="ctr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1800" spc="-1" strike="noStrike">
                <a:latin typeface="Arial"/>
              </a:rPr>
              <a:t>Для правки структуры щёлкните мышью</a:t>
            </a:r>
            <a:endParaRPr b="0" lang="ru-RU" sz="1800" spc="-1" strike="noStrike">
              <a:latin typeface="Arial"/>
            </a:endParaRPr>
          </a:p>
          <a:p>
            <a:pPr lvl="1" marL="864000" indent="-324000" algn="ctr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1800" spc="-1" strike="noStrike">
                <a:latin typeface="Arial"/>
              </a:rPr>
              <a:t>Второй уровень структуры</a:t>
            </a:r>
            <a:endParaRPr b="0" lang="ru-RU" sz="1800" spc="-1" strike="noStrike">
              <a:latin typeface="Arial"/>
            </a:endParaRPr>
          </a:p>
          <a:p>
            <a:pPr lvl="2" marL="1296000" indent="-288000" algn="ctr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1800" spc="-1" strike="noStrike">
                <a:latin typeface="Arial"/>
              </a:rPr>
              <a:t>Третий уровень структуры</a:t>
            </a:r>
            <a:endParaRPr b="0" lang="ru-RU" sz="1800" spc="-1" strike="noStrike">
              <a:latin typeface="Arial"/>
            </a:endParaRPr>
          </a:p>
          <a:p>
            <a:pPr lvl="3" marL="1728000" indent="-216000" algn="ctr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1800" spc="-1" strike="noStrike">
                <a:latin typeface="Arial"/>
              </a:rPr>
              <a:t>Четвёртый уровень структуры</a:t>
            </a:r>
            <a:endParaRPr b="0" lang="ru-RU" sz="1800" spc="-1" strike="noStrike">
              <a:latin typeface="Arial"/>
            </a:endParaRPr>
          </a:p>
          <a:p>
            <a:pPr lvl="4" marL="2160000" indent="-216000" algn="ctr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1800" spc="-1" strike="noStrike">
                <a:latin typeface="Arial"/>
              </a:rPr>
              <a:t>Пятый уровень структуры</a:t>
            </a:r>
            <a:endParaRPr b="0" lang="ru-RU" sz="1800" spc="-1" strike="noStrike">
              <a:latin typeface="Arial"/>
            </a:endParaRPr>
          </a:p>
          <a:p>
            <a:pPr lvl="5" marL="2592000" indent="-216000" algn="ctr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1800" spc="-1" strike="noStrike">
                <a:latin typeface="Arial"/>
              </a:rPr>
              <a:t>Шестой уровень структуры</a:t>
            </a:r>
            <a:endParaRPr b="0" lang="ru-RU" sz="1800" spc="-1" strike="noStrike">
              <a:latin typeface="Arial"/>
            </a:endParaRPr>
          </a:p>
          <a:p>
            <a:pPr lvl="6" marL="3024000" indent="-216000" algn="ctr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1800" spc="-1" strike="noStrike">
                <a:latin typeface="Arial"/>
              </a:rPr>
              <a:t>Седьмой уровень структуры</a:t>
            </a:r>
            <a:endParaRPr b="0" lang="ru-RU" sz="1800" spc="-1" strike="noStrike">
              <a:latin typeface="Arial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body"/>
          </p:nvPr>
        </p:nvSpPr>
        <p:spPr>
          <a:xfrm>
            <a:off x="1870920" y="2012400"/>
            <a:ext cx="1081440" cy="4795560"/>
          </a:xfrm>
          <a:prstGeom prst="rect">
            <a:avLst/>
          </a:prstGeom>
        </p:spPr>
        <p:txBody>
          <a:bodyPr lIns="0" rIns="0" tIns="0" bIns="0">
            <a:normAutofit fontScale="3000"/>
          </a:bodyPr>
          <a:p>
            <a:pPr marL="432000" indent="-324000" algn="ctr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1800" spc="-1" strike="noStrike">
                <a:latin typeface="Arial"/>
              </a:rPr>
              <a:t>Для правки структуры щёлкните мышью</a:t>
            </a:r>
            <a:endParaRPr b="0" lang="ru-RU" sz="1800" spc="-1" strike="noStrike">
              <a:latin typeface="Arial"/>
            </a:endParaRPr>
          </a:p>
          <a:p>
            <a:pPr lvl="1" marL="864000" indent="-324000" algn="ctr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1800" spc="-1" strike="noStrike">
                <a:latin typeface="Arial"/>
              </a:rPr>
              <a:t>Второй уровень структуры</a:t>
            </a:r>
            <a:endParaRPr b="0" lang="ru-RU" sz="1800" spc="-1" strike="noStrike">
              <a:latin typeface="Arial"/>
            </a:endParaRPr>
          </a:p>
          <a:p>
            <a:pPr lvl="2" marL="1296000" indent="-288000" algn="ctr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1800" spc="-1" strike="noStrike">
                <a:latin typeface="Arial"/>
              </a:rPr>
              <a:t>Третий уровень структуры</a:t>
            </a:r>
            <a:endParaRPr b="0" lang="ru-RU" sz="1800" spc="-1" strike="noStrike">
              <a:latin typeface="Arial"/>
            </a:endParaRPr>
          </a:p>
          <a:p>
            <a:pPr lvl="3" marL="1728000" indent="-216000" algn="ctr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1800" spc="-1" strike="noStrike">
                <a:latin typeface="Arial"/>
              </a:rPr>
              <a:t>Четвёртый уровень структуры</a:t>
            </a:r>
            <a:endParaRPr b="0" lang="ru-RU" sz="1800" spc="-1" strike="noStrike">
              <a:latin typeface="Arial"/>
            </a:endParaRPr>
          </a:p>
          <a:p>
            <a:pPr lvl="4" marL="2160000" indent="-216000" algn="ctr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1800" spc="-1" strike="noStrike">
                <a:latin typeface="Arial"/>
              </a:rPr>
              <a:t>Пятый уровень структуры</a:t>
            </a:r>
            <a:endParaRPr b="0" lang="ru-RU" sz="1800" spc="-1" strike="noStrike">
              <a:latin typeface="Arial"/>
            </a:endParaRPr>
          </a:p>
          <a:p>
            <a:pPr lvl="5" marL="2592000" indent="-216000" algn="ctr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1800" spc="-1" strike="noStrike">
                <a:latin typeface="Arial"/>
              </a:rPr>
              <a:t>Шестой уровень структуры</a:t>
            </a:r>
            <a:endParaRPr b="0" lang="ru-RU" sz="1800" spc="-1" strike="noStrike">
              <a:latin typeface="Arial"/>
            </a:endParaRPr>
          </a:p>
          <a:p>
            <a:pPr lvl="6" marL="3024000" indent="-216000" algn="ctr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1800" spc="-1" strike="noStrike">
                <a:latin typeface="Arial"/>
              </a:rPr>
              <a:t>Седьмой уровень структуры</a:t>
            </a:r>
            <a:endParaRPr b="0" lang="ru-RU" sz="18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png"/><Relationship Id="rId3" Type="http://schemas.openxmlformats.org/officeDocument/2006/relationships/slideLayout" Target="../slideLayouts/slideLayout4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CustomShape 1"/>
          <p:cNvSpPr/>
          <p:nvPr/>
        </p:nvSpPr>
        <p:spPr>
          <a:xfrm>
            <a:off x="2156040" y="129240"/>
            <a:ext cx="4522680" cy="49392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90000"/>
              </a:lnSpc>
            </a:pPr>
            <a:r>
              <a:rPr b="1" lang="ru-RU" sz="1400" spc="-1" strike="noStrike">
                <a:solidFill>
                  <a:srgbClr val="0070c0"/>
                </a:solidFill>
                <a:latin typeface="Tahoma"/>
                <a:ea typeface="Tahoma"/>
              </a:rPr>
              <a:t>На осуществление предпринимательской деятельности</a:t>
            </a:r>
            <a:endParaRPr b="0" lang="ru-RU" sz="1400" spc="-1" strike="noStrike">
              <a:latin typeface="Arial"/>
            </a:endParaRPr>
          </a:p>
        </p:txBody>
      </p:sp>
      <p:sp>
        <p:nvSpPr>
          <p:cNvPr id="40" name="CustomShape 2"/>
          <p:cNvSpPr/>
          <p:nvPr/>
        </p:nvSpPr>
        <p:spPr>
          <a:xfrm>
            <a:off x="6797520" y="73800"/>
            <a:ext cx="3750840" cy="1933200"/>
          </a:xfrm>
          <a:prstGeom prst="rect">
            <a:avLst/>
          </a:prstGeom>
          <a:solidFill>
            <a:srgbClr val="fff5d5"/>
          </a:solidFill>
          <a:ln w="9360">
            <a:noFill/>
          </a:ln>
          <a:effectLst>
            <a:outerShdw dir="5400000" dist="28080">
              <a:srgbClr val="000000">
                <a:alpha val="32000"/>
              </a:srgbClr>
            </a:outerShdw>
          </a:effectLst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rmAutofit fontScale="78000"/>
          </a:bodyPr>
          <a:p>
            <a:pPr algn="just"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r>
              <a:rPr b="1" lang="ru-RU" sz="1100" spc="-1" strike="noStrike">
                <a:solidFill>
                  <a:srgbClr val="000000"/>
                </a:solidFill>
                <a:latin typeface="Calibri"/>
                <a:ea typeface="DejaVu Sans"/>
              </a:rPr>
              <a:t>Предмет социального контракта по мероприятию «поиск работы»</a:t>
            </a:r>
            <a:r>
              <a:rPr b="0" lang="ru-RU" sz="1100" spc="-1" strike="noStrike">
                <a:solidFill>
                  <a:srgbClr val="000000"/>
                </a:solidFill>
                <a:latin typeface="Calibri"/>
                <a:ea typeface="DejaVu Sans"/>
              </a:rPr>
              <a:t> -  соглашение Сторон, в соответствии с которым КГКУ «ЦСПН» обязуется оказать Заявителю государственную социальную помощь при реализации мероприятия по «осуществлению ИП», а Заявитель (семья Заявителя) - предпринять активные действия по выполнению мероприятий, предусмотренных программой социальной адаптации, в целях осуществления предпринимательской деятельности  в период действия социального контракта. </a:t>
            </a:r>
            <a:endParaRPr b="0" lang="ru-RU" sz="1100" spc="-1" strike="noStrike">
              <a:latin typeface="Arial"/>
            </a:endParaRPr>
          </a:p>
          <a:p>
            <a:pPr algn="just"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r>
              <a:rPr b="1" lang="ru-RU" sz="1100" spc="-1" strike="noStrike" u="sng">
                <a:solidFill>
                  <a:srgbClr val="000000"/>
                </a:solidFill>
                <a:uFillTx/>
                <a:latin typeface="Calibri"/>
                <a:ea typeface="DejaVu Sans"/>
              </a:rPr>
              <a:t>Программа социальной адаптации</a:t>
            </a:r>
            <a:r>
              <a:rPr b="0" lang="ru-RU" sz="1100" spc="-1" strike="noStrike">
                <a:solidFill>
                  <a:srgbClr val="000000"/>
                </a:solidFill>
                <a:latin typeface="Calibri"/>
                <a:ea typeface="DejaVu Sans"/>
              </a:rPr>
              <a:t> - разработанные межведомственной комиссией совместно с гражданином мероприятия, которые направлены на преодоление им трудной жизненной ситуации, а также определенные такой программой виды, объем и порядок реализации этих мероприятий.</a:t>
            </a:r>
            <a:endParaRPr b="0" lang="ru-RU" sz="1100" spc="-1" strike="noStrike">
              <a:latin typeface="Arial"/>
            </a:endParaRPr>
          </a:p>
          <a:p>
            <a:pPr algn="just"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endParaRPr b="0" lang="ru-RU" sz="1100" spc="-1" strike="noStrike">
              <a:latin typeface="Arial"/>
            </a:endParaRPr>
          </a:p>
        </p:txBody>
      </p:sp>
      <p:sp>
        <p:nvSpPr>
          <p:cNvPr id="41" name="CustomShape 3"/>
          <p:cNvSpPr/>
          <p:nvPr/>
        </p:nvSpPr>
        <p:spPr>
          <a:xfrm>
            <a:off x="1482120" y="2008440"/>
            <a:ext cx="3492360" cy="6984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algn="ctr" blurRad="44450" dir="5400000" dist="28080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dir="t" rig="balanced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marL="171360" indent="-17028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ru-RU" sz="1200" spc="-1" strike="noStrike">
                <a:solidFill>
                  <a:srgbClr val="000000"/>
                </a:solidFill>
                <a:latin typeface="Calibri"/>
                <a:ea typeface="DejaVu Sans"/>
              </a:rPr>
              <a:t>малоимущие семьи;</a:t>
            </a:r>
            <a:endParaRPr b="0" lang="ru-RU" sz="1200" spc="-1" strike="noStrike">
              <a:latin typeface="Arial"/>
            </a:endParaRPr>
          </a:p>
          <a:p>
            <a:pPr marL="171360" indent="-17028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ru-RU" sz="1200" spc="-1" strike="noStrike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r>
              <a:rPr b="0" lang="ru-RU" sz="1200" spc="-1" strike="noStrike">
                <a:solidFill>
                  <a:srgbClr val="000000"/>
                </a:solidFill>
                <a:latin typeface="Calibri"/>
                <a:ea typeface="DejaVu Sans"/>
              </a:rPr>
              <a:t>малоимущие одиноко проживающие граждане </a:t>
            </a:r>
            <a:endParaRPr b="0" lang="ru-RU" sz="1200" spc="-1" strike="noStrike">
              <a:latin typeface="Arial"/>
            </a:endParaRPr>
          </a:p>
        </p:txBody>
      </p:sp>
      <p:sp>
        <p:nvSpPr>
          <p:cNvPr id="42" name="CustomShape 4"/>
          <p:cNvSpPr/>
          <p:nvPr/>
        </p:nvSpPr>
        <p:spPr>
          <a:xfrm>
            <a:off x="4994640" y="2953800"/>
            <a:ext cx="617400" cy="3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noFill/>
          </a:ln>
          <a:effectLst>
            <a:outerShdw algn="ctr" blurRad="127000" dir="2700000" dist="37674">
              <a:srgbClr val="000000">
                <a:alpha val="45000"/>
              </a:srgbClr>
            </a:outerShdw>
          </a:effectLst>
          <a:scene3d>
            <a:camera fov="2700000" prst="perspectiveFront">
              <a:rot lat="20376000" lon="1938000" rev="20112001"/>
            </a:camera>
            <a:lightRig dir="t" rig="soft">
              <a:rot lat="0" lon="0" rev="0"/>
            </a:lightRig>
          </a:scene3d>
          <a:sp3d prstMaterial="translucentPowder">
            <a:bevelT prst="softRound" w="203200" h="50800"/>
          </a:sp3d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/>
        </p:style>
      </p:sp>
      <p:sp>
        <p:nvSpPr>
          <p:cNvPr id="43" name="CustomShape 5"/>
          <p:cNvSpPr/>
          <p:nvPr/>
        </p:nvSpPr>
        <p:spPr>
          <a:xfrm>
            <a:off x="1448640" y="6285240"/>
            <a:ext cx="3559680" cy="116964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algn="ctr" blurRad="44450" dir="5400000" dist="28080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dir="t" rig="balanced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</p:sp>
      <p:sp>
        <p:nvSpPr>
          <p:cNvPr id="44" name="CustomShape 6"/>
          <p:cNvSpPr/>
          <p:nvPr/>
        </p:nvSpPr>
        <p:spPr>
          <a:xfrm>
            <a:off x="6451920" y="2126880"/>
            <a:ext cx="4096800" cy="377244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algn="ctr" blurRad="44450" dir="5400000" dist="28080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dir="t" rig="balanced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r>
              <a:rPr b="0" lang="ru-RU" sz="1100" spc="-1" strike="noStrike">
                <a:solidFill>
                  <a:srgbClr val="000000"/>
                </a:solidFill>
                <a:latin typeface="Calibri"/>
                <a:ea typeface="DejaVu Sans"/>
              </a:rPr>
              <a:t>1. Заявление;</a:t>
            </a:r>
            <a:endParaRPr b="0" lang="ru-RU" sz="1100" spc="-1" strike="noStrike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b="0" lang="ru-RU" sz="1100" spc="-1" strike="noStrike">
                <a:solidFill>
                  <a:srgbClr val="000000"/>
                </a:solidFill>
                <a:latin typeface="Calibri"/>
                <a:ea typeface="DejaVu Sans"/>
              </a:rPr>
              <a:t>2. Паспорт гражданина РФ (в случае его отсутствия - временное удостоверение личности гражданина РФ).</a:t>
            </a:r>
            <a:endParaRPr b="0" lang="ru-RU" sz="1100" spc="-1" strike="noStrike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b="0" lang="ru-RU" sz="1100" spc="-1" strike="noStrike">
                <a:solidFill>
                  <a:srgbClr val="000000"/>
                </a:solidFill>
                <a:latin typeface="Calibri"/>
                <a:ea typeface="DejaVu Sans"/>
              </a:rPr>
              <a:t>В случае обращения малоимущей семьи - паспорт гражданина Российской Федерации (в случае его отсутствия - временное удостоверение личности гражданина Российской Федерации) каждого члена семьи заявителя;</a:t>
            </a:r>
            <a:endParaRPr b="0" lang="ru-RU" sz="1100" spc="-1" strike="noStrike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b="0" lang="ru-RU" sz="1100" spc="-1" strike="noStrike">
                <a:solidFill>
                  <a:srgbClr val="000000"/>
                </a:solidFill>
                <a:latin typeface="Calibri"/>
                <a:ea typeface="DejaVu Sans"/>
              </a:rPr>
              <a:t>3. Документы, подтверждающие доходы заявителя и каждого члена его семьи за три последних месяца</a:t>
            </a:r>
            <a:r>
              <a:rPr b="1" lang="ru-RU" sz="1100" spc="-1" strike="noStrike">
                <a:solidFill>
                  <a:srgbClr val="000000"/>
                </a:solidFill>
                <a:latin typeface="Calibri"/>
                <a:ea typeface="DejaVu Sans"/>
              </a:rPr>
              <a:t>,</a:t>
            </a:r>
            <a:r>
              <a:rPr b="0" lang="ru-RU" sz="1100" spc="-1" strike="noStrike">
                <a:solidFill>
                  <a:srgbClr val="000000"/>
                </a:solidFill>
                <a:latin typeface="Calibri"/>
                <a:ea typeface="DejaVu Sans"/>
              </a:rPr>
              <a:t> предшествующих месяцу обращения, в соответствии с видами доходов, утвержденных постановлением Правительства Российской Федерации № 512; </a:t>
            </a:r>
            <a:endParaRPr b="0" lang="ru-RU" sz="1100" spc="-1" strike="noStrike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b="0" lang="ru-RU" sz="1100" spc="-1" strike="noStrike">
                <a:solidFill>
                  <a:srgbClr val="000000"/>
                </a:solidFill>
                <a:latin typeface="Calibri"/>
                <a:ea typeface="DejaVu Sans"/>
              </a:rPr>
              <a:t>4. Согласие на обработку персональных данных несовершеннолетних лиц, зарегистрированных совместно с заявителем;</a:t>
            </a:r>
            <a:endParaRPr b="0" lang="ru-RU" sz="1100" spc="-1" strike="noStrike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b="0" lang="ru-RU" sz="1100" spc="-1" strike="noStrike">
                <a:solidFill>
                  <a:srgbClr val="000000"/>
                </a:solidFill>
                <a:latin typeface="Calibri"/>
                <a:ea typeface="DejaVu Sans"/>
              </a:rPr>
              <a:t>5. Свидетельство о рождении ребенка (детей), выданное  компетентными органами иностранных государств и нотариально удостоверенный перевод на русский язык (в случае обращения малоимущей семьи, имеющей несовершеннолетних детей и регистрации записи акта о рождении ребенка за пределами Российской Федерации). </a:t>
            </a:r>
            <a:endParaRPr b="0" lang="ru-RU" sz="1100" spc="-1" strike="noStrike">
              <a:latin typeface="Arial"/>
            </a:endParaRPr>
          </a:p>
        </p:txBody>
      </p:sp>
      <p:sp>
        <p:nvSpPr>
          <p:cNvPr id="45" name="CustomShape 7"/>
          <p:cNvSpPr/>
          <p:nvPr/>
        </p:nvSpPr>
        <p:spPr>
          <a:xfrm>
            <a:off x="1344240" y="4290480"/>
            <a:ext cx="3715920" cy="1685520"/>
          </a:xfrm>
          <a:prstGeom prst="roundRect">
            <a:avLst>
              <a:gd name="adj" fmla="val 33314"/>
            </a:avLst>
          </a:prstGeom>
          <a:ln>
            <a:noFill/>
          </a:ln>
          <a:effectLst>
            <a:outerShdw algn="ctr" blurRad="44450" dir="5400000" dist="28080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dir="t" rig="balanced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endParaRPr b="0" lang="ru-RU" sz="1800" spc="-1" strike="noStrike">
              <a:latin typeface="Arial"/>
            </a:endParaRPr>
          </a:p>
          <a:p>
            <a:pPr marL="171360" indent="-17028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ru-RU" sz="1100" spc="-1" strike="noStrike">
                <a:solidFill>
                  <a:srgbClr val="000000"/>
                </a:solidFill>
                <a:latin typeface="Calibri"/>
                <a:ea typeface="DejaVu Sans"/>
              </a:rPr>
              <a:t>встать на учет в качестве ИП или налогоплательщика налога на профессиональный доход (быть действующим ИП или самозанятым);</a:t>
            </a:r>
            <a:endParaRPr b="0" lang="ru-RU" sz="1100" spc="-1" strike="noStrike">
              <a:latin typeface="Arial"/>
            </a:endParaRPr>
          </a:p>
          <a:p>
            <a:pPr marL="171360" indent="-17028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ru-RU" sz="1100" spc="-1" strike="noStrike">
                <a:solidFill>
                  <a:srgbClr val="000000"/>
                </a:solidFill>
                <a:latin typeface="Calibri"/>
                <a:ea typeface="DejaVu Sans"/>
              </a:rPr>
              <a:t>составить бизнес – план;</a:t>
            </a:r>
            <a:endParaRPr b="0" lang="ru-RU" sz="1100" spc="-1" strike="noStrike">
              <a:latin typeface="Arial"/>
            </a:endParaRPr>
          </a:p>
          <a:p>
            <a:pPr marL="171360" indent="-17028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ru-RU" sz="1100" spc="-1" strike="noStrike">
                <a:solidFill>
                  <a:srgbClr val="000000"/>
                </a:solidFill>
                <a:latin typeface="Calibri"/>
                <a:ea typeface="DejaVu Sans"/>
              </a:rPr>
              <a:t>приобрести основные средства, материально-производственные запасы, имущественные обязательства (не более 15 %), лицензию на программное обеспечение и (или) осуществление отдельных видов деятельности по 99-ФЗ (не более 10%), понести расходы связанные с постановкой на учет (не более 5 %),   </a:t>
            </a:r>
            <a:endParaRPr b="0" lang="ru-RU" sz="11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i="1" lang="ru-RU" sz="12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 </a:t>
            </a:r>
            <a:r>
              <a:rPr b="0" i="1" lang="ru-RU" sz="12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, </a:t>
            </a:r>
            <a:endParaRPr b="0" lang="ru-RU" sz="1200" spc="-1" strike="noStrike">
              <a:latin typeface="Arial"/>
            </a:endParaRPr>
          </a:p>
        </p:txBody>
      </p:sp>
      <p:sp>
        <p:nvSpPr>
          <p:cNvPr id="46" name="CustomShape 8"/>
          <p:cNvSpPr/>
          <p:nvPr/>
        </p:nvSpPr>
        <p:spPr>
          <a:xfrm>
            <a:off x="6679800" y="5992200"/>
            <a:ext cx="3868560" cy="145368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algn="ctr" blurRad="44450" dir="5400000" dist="28080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dir="t" rig="balanced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just">
              <a:lnSpc>
                <a:spcPct val="100000"/>
              </a:lnSpc>
            </a:pPr>
            <a:r>
              <a:rPr b="0" lang="ru-RU" sz="1100" spc="-1" strike="noStrike">
                <a:solidFill>
                  <a:srgbClr val="000000"/>
                </a:solidFill>
                <a:latin typeface="Calibri"/>
                <a:ea typeface="DejaVu Sans"/>
              </a:rPr>
              <a:t>1. Подать заявление и пакет документов через МФЦ в органы социальной защиты.</a:t>
            </a:r>
            <a:endParaRPr b="0" lang="ru-RU" sz="1100" spc="-1" strike="noStrike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b="0" lang="ru-RU" sz="1100" spc="-1" strike="noStrike">
                <a:solidFill>
                  <a:srgbClr val="000000"/>
                </a:solidFill>
                <a:latin typeface="Calibri"/>
                <a:ea typeface="DejaVu Sans"/>
              </a:rPr>
              <a:t>2. Разработать совместно с межведомственной комиссией индивидуальную программу  социальной адаптации. </a:t>
            </a:r>
            <a:endParaRPr b="0" lang="ru-RU" sz="1100" spc="-1" strike="noStrike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b="0" lang="ru-RU" sz="1100" spc="-1" strike="noStrike">
                <a:solidFill>
                  <a:srgbClr val="000000"/>
                </a:solidFill>
                <a:latin typeface="Calibri"/>
                <a:ea typeface="DejaVu Sans"/>
              </a:rPr>
              <a:t>3. Заключить социальный контракт.</a:t>
            </a:r>
            <a:endParaRPr b="0" lang="ru-RU" sz="1100" spc="-1" strike="noStrike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b="0" lang="ru-RU" sz="1100" spc="-1" strike="noStrike">
                <a:solidFill>
                  <a:srgbClr val="000000"/>
                </a:solidFill>
                <a:latin typeface="Calibri"/>
                <a:ea typeface="DejaVu Sans"/>
              </a:rPr>
              <a:t>4. Выполнять мероприятия программы социальной адаптации и обязанности, установленные социальным контрактом.</a:t>
            </a:r>
            <a:endParaRPr b="0" lang="ru-RU" sz="1100" spc="-1" strike="noStrike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b="0" lang="ru-RU" sz="1100" spc="-1" strike="noStrike">
                <a:solidFill>
                  <a:srgbClr val="000000"/>
                </a:solidFill>
                <a:latin typeface="Calibri"/>
                <a:ea typeface="DejaVu Sans"/>
              </a:rPr>
              <a:t>5. Предоставлять отчетность и документы.</a:t>
            </a:r>
            <a:endParaRPr b="0" lang="ru-RU" sz="1100" spc="-1" strike="noStrike">
              <a:latin typeface="Arial"/>
            </a:endParaRPr>
          </a:p>
        </p:txBody>
      </p:sp>
      <p:sp>
        <p:nvSpPr>
          <p:cNvPr id="47" name="CustomShape 9"/>
          <p:cNvSpPr/>
          <p:nvPr/>
        </p:nvSpPr>
        <p:spPr>
          <a:xfrm>
            <a:off x="2711520" y="730440"/>
            <a:ext cx="929160" cy="1163880"/>
          </a:xfrm>
          <a:prstGeom prst="roundRect">
            <a:avLst>
              <a:gd name="adj" fmla="val 16667"/>
            </a:avLst>
          </a:prstGeom>
          <a:solidFill>
            <a:srgbClr val="f89e8c"/>
          </a:solidFill>
          <a:ln>
            <a:solidFill>
              <a:srgbClr val="3fbfa1"/>
            </a:solidFill>
            <a:round/>
          </a:ln>
          <a:effectLst>
            <a:outerShdw blurRad="40000" dir="5400000" dist="20160" rotWithShape="0">
              <a:srgbClr val="000000">
                <a:alpha val="38000"/>
              </a:srgb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/>
        </p:style>
        <p:txBody>
          <a:bodyPr lIns="90000" rIns="90000" tIns="45000" bIns="45000" anchor="ctr">
            <a:normAutofit/>
          </a:bodyPr>
          <a:p>
            <a:pPr algn="ctr"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r>
              <a:rPr b="0" lang="ru-RU" sz="1200" spc="-1" strike="noStrike">
                <a:solidFill>
                  <a:srgbClr val="000000"/>
                </a:solidFill>
                <a:latin typeface="Tahoma"/>
                <a:ea typeface="Tahoma"/>
              </a:rPr>
              <a:t>Срок действия СК</a:t>
            </a:r>
            <a:endParaRPr b="0" lang="ru-RU" sz="1200" spc="-1" strike="noStrike">
              <a:latin typeface="Arial"/>
            </a:endParaRPr>
          </a:p>
        </p:txBody>
      </p:sp>
      <p:sp>
        <p:nvSpPr>
          <p:cNvPr id="48" name="CustomShape 10"/>
          <p:cNvSpPr/>
          <p:nvPr/>
        </p:nvSpPr>
        <p:spPr>
          <a:xfrm>
            <a:off x="3781440" y="702720"/>
            <a:ext cx="2838600" cy="1210680"/>
          </a:xfrm>
          <a:prstGeom prst="roundRect">
            <a:avLst>
              <a:gd name="adj" fmla="val 16667"/>
            </a:avLst>
          </a:prstGeom>
          <a:solidFill>
            <a:srgbClr val="d7f1fd"/>
          </a:solidFill>
          <a:ln>
            <a:noFill/>
          </a:ln>
          <a:effectLst>
            <a:outerShdw algn="ctr" blurRad="44450" dir="5400000" dist="28080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dir="t" rig="balanced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marL="228600" indent="-227520" algn="just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ru-RU" sz="1200" spc="-1" strike="noStrike">
                <a:solidFill>
                  <a:srgbClr val="000000"/>
                </a:solidFill>
                <a:latin typeface="Calibri"/>
                <a:ea typeface="DejaVu Sans"/>
              </a:rPr>
              <a:t>не более чем на 12 месяцев </a:t>
            </a:r>
            <a:endParaRPr b="0" lang="ru-RU" sz="1200" spc="-1" strike="noStrike">
              <a:latin typeface="Arial"/>
            </a:endParaRPr>
          </a:p>
          <a:p>
            <a:pPr marL="228600" indent="-227520" algn="just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ru-RU" sz="1200" spc="-1" strike="noStrike">
                <a:solidFill>
                  <a:srgbClr val="000000"/>
                </a:solidFill>
                <a:latin typeface="Calibri"/>
                <a:ea typeface="DejaVu Sans"/>
              </a:rPr>
              <a:t>может быть продлен, но не более чем на половину срока ранее заключенного СК</a:t>
            </a:r>
            <a:endParaRPr b="0" lang="ru-RU" sz="1200" spc="-1" strike="noStrike">
              <a:latin typeface="Arial"/>
            </a:endParaRPr>
          </a:p>
        </p:txBody>
      </p:sp>
      <p:sp>
        <p:nvSpPr>
          <p:cNvPr id="49" name="CustomShape 11"/>
          <p:cNvSpPr/>
          <p:nvPr/>
        </p:nvSpPr>
        <p:spPr>
          <a:xfrm>
            <a:off x="5061240" y="5992200"/>
            <a:ext cx="1315800" cy="1462680"/>
          </a:xfrm>
          <a:prstGeom prst="roundRect">
            <a:avLst>
              <a:gd name="adj" fmla="val 16667"/>
            </a:avLst>
          </a:prstGeom>
          <a:solidFill>
            <a:srgbClr val="f89e8c"/>
          </a:solidFill>
          <a:ln>
            <a:noFill/>
          </a:ln>
          <a:effectLst>
            <a:outerShdw algn="ctr" blurRad="44450" dir="5400000" dist="28080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dir="t" rig="balanced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endParaRPr b="0" lang="ru-RU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ru-RU" sz="1200" spc="-1" strike="noStrike">
                <a:solidFill>
                  <a:srgbClr val="000000"/>
                </a:solidFill>
                <a:latin typeface="Tahoma"/>
                <a:ea typeface="Tahoma"/>
              </a:rPr>
              <a:t>Действия для граждан</a:t>
            </a:r>
            <a:endParaRPr b="0" lang="ru-RU" sz="1200" spc="-1" strike="noStrike">
              <a:latin typeface="Arial"/>
            </a:endParaRPr>
          </a:p>
        </p:txBody>
      </p:sp>
      <p:sp>
        <p:nvSpPr>
          <p:cNvPr id="50" name="CustomShape 12"/>
          <p:cNvSpPr/>
          <p:nvPr/>
        </p:nvSpPr>
        <p:spPr>
          <a:xfrm>
            <a:off x="5090760" y="2427480"/>
            <a:ext cx="1315800" cy="3370680"/>
          </a:xfrm>
          <a:prstGeom prst="roundRect">
            <a:avLst>
              <a:gd name="adj" fmla="val 16667"/>
            </a:avLst>
          </a:prstGeom>
          <a:solidFill>
            <a:srgbClr val="a9d1e1"/>
          </a:solidFill>
          <a:ln>
            <a:solidFill>
              <a:srgbClr val="49b1cd"/>
            </a:solidFill>
            <a:round/>
          </a:ln>
          <a:effectLst>
            <a:outerShdw blurRad="40000" dir="5400000" dist="20160" rotWithShape="0">
              <a:srgbClr val="000000">
                <a:alpha val="38000"/>
              </a:srgb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1" lang="ru-RU" sz="1200" spc="-1" strike="noStrike">
                <a:solidFill>
                  <a:srgbClr val="000000"/>
                </a:solidFill>
                <a:latin typeface="Tahoma"/>
                <a:ea typeface="Tahoma"/>
              </a:rPr>
              <a:t>Обязательные документы для назначения ГСП по СК</a:t>
            </a:r>
            <a:endParaRPr b="0" lang="ru-RU" sz="12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ru-RU" sz="1200" spc="-1" strike="noStrike">
              <a:latin typeface="Arial"/>
            </a:endParaRPr>
          </a:p>
        </p:txBody>
      </p:sp>
      <p:sp>
        <p:nvSpPr>
          <p:cNvPr id="51" name="CustomShape 13"/>
          <p:cNvSpPr/>
          <p:nvPr/>
        </p:nvSpPr>
        <p:spPr>
          <a:xfrm>
            <a:off x="1359000" y="2815200"/>
            <a:ext cx="3619080" cy="140472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algn="ctr" blurRad="44450" dir="5400000" dist="28080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dir="t" rig="balanced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marL="171360" indent="-17028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ru-RU" sz="1200" spc="-1" strike="noStrike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r>
              <a:rPr b="0" lang="ru-RU" sz="1200" spc="-1" strike="noStrike">
                <a:solidFill>
                  <a:srgbClr val="000000"/>
                </a:solidFill>
                <a:latin typeface="Calibri"/>
                <a:ea typeface="DejaVu Sans"/>
              </a:rPr>
              <a:t>среднедушевой доход семьи (одиноко проживающего гражданина) ниже величины прожиточного минимума, установленного в Приморском крае (ВПМ определяется по социально-демографическим группам);</a:t>
            </a:r>
            <a:endParaRPr b="0" lang="ru-RU" sz="1200" spc="-1" strike="noStrike">
              <a:latin typeface="Arial"/>
            </a:endParaRPr>
          </a:p>
          <a:p>
            <a:pPr marL="171360" indent="-17028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ru-RU" sz="1200" spc="-1" strike="noStrike">
                <a:solidFill>
                  <a:srgbClr val="000000"/>
                </a:solidFill>
                <a:latin typeface="Calibri"/>
                <a:ea typeface="DejaVu Sans"/>
              </a:rPr>
              <a:t>проживание на территории Приморского края</a:t>
            </a:r>
            <a:endParaRPr b="0" lang="ru-RU" sz="1200" spc="-1" strike="noStrike">
              <a:latin typeface="Arial"/>
            </a:endParaRPr>
          </a:p>
        </p:txBody>
      </p:sp>
      <p:sp>
        <p:nvSpPr>
          <p:cNvPr id="52" name="CustomShape 14"/>
          <p:cNvSpPr/>
          <p:nvPr/>
        </p:nvSpPr>
        <p:spPr>
          <a:xfrm>
            <a:off x="145440" y="1937880"/>
            <a:ext cx="1198080" cy="777960"/>
          </a:xfrm>
          <a:prstGeom prst="roundRect">
            <a:avLst>
              <a:gd name="adj" fmla="val 16667"/>
            </a:avLst>
          </a:prstGeom>
          <a:solidFill>
            <a:srgbClr val="d9f6ff"/>
          </a:solidFill>
          <a:ln>
            <a:solidFill>
              <a:srgbClr val="4bbff7"/>
            </a:solidFill>
            <a:round/>
          </a:ln>
          <a:effectLst>
            <a:outerShdw blurRad="40000" dir="5400000" dist="20160" rotWithShape="0">
              <a:srgbClr val="000000">
                <a:alpha val="38000"/>
              </a:srgb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1" lang="ru-RU" sz="1200" spc="-1" strike="noStrike">
                <a:solidFill>
                  <a:srgbClr val="000000"/>
                </a:solidFill>
                <a:latin typeface="Calibri"/>
                <a:ea typeface="DejaVu Sans"/>
              </a:rPr>
              <a:t>Кто может быть участником СК</a:t>
            </a:r>
            <a:endParaRPr b="0" lang="ru-RU" sz="1200" spc="-1" strike="noStrike">
              <a:latin typeface="Arial"/>
            </a:endParaRPr>
          </a:p>
        </p:txBody>
      </p:sp>
      <p:sp>
        <p:nvSpPr>
          <p:cNvPr id="53" name="CustomShape 15"/>
          <p:cNvSpPr/>
          <p:nvPr/>
        </p:nvSpPr>
        <p:spPr>
          <a:xfrm>
            <a:off x="80640" y="2843640"/>
            <a:ext cx="1198080" cy="1284480"/>
          </a:xfrm>
          <a:prstGeom prst="roundRect">
            <a:avLst>
              <a:gd name="adj" fmla="val 16667"/>
            </a:avLst>
          </a:prstGeom>
          <a:solidFill>
            <a:srgbClr val="97e1ff"/>
          </a:solidFill>
          <a:ln>
            <a:solidFill>
              <a:srgbClr val="4bbff7"/>
            </a:solidFill>
            <a:round/>
          </a:ln>
          <a:effectLst>
            <a:outerShdw blurRad="40000" dir="5400000" dist="23040" rotWithShape="0">
              <a:srgbClr val="000000">
                <a:alpha val="35000"/>
              </a:srgbClr>
            </a:outerShdw>
          </a:effectLst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1" lang="ru-RU" sz="1200" spc="-1" strike="noStrike">
                <a:solidFill>
                  <a:srgbClr val="000000"/>
                </a:solidFill>
                <a:latin typeface="Calibri"/>
                <a:ea typeface="DejaVu Sans"/>
              </a:rPr>
              <a:t>Условия для назначения ГСП по СК</a:t>
            </a:r>
            <a:endParaRPr b="0" lang="ru-RU" sz="1200" spc="-1" strike="noStrike">
              <a:latin typeface="Arial"/>
            </a:endParaRPr>
          </a:p>
        </p:txBody>
      </p:sp>
      <p:sp>
        <p:nvSpPr>
          <p:cNvPr id="54" name="CustomShape 16"/>
          <p:cNvSpPr/>
          <p:nvPr/>
        </p:nvSpPr>
        <p:spPr>
          <a:xfrm>
            <a:off x="80640" y="4355640"/>
            <a:ext cx="1198080" cy="1635840"/>
          </a:xfrm>
          <a:prstGeom prst="roundRect">
            <a:avLst>
              <a:gd name="adj" fmla="val 16667"/>
            </a:avLst>
          </a:prstGeom>
          <a:solidFill>
            <a:srgbClr val="86cbde"/>
          </a:solidFill>
          <a:ln>
            <a:solidFill>
              <a:srgbClr val="f9f9f9"/>
            </a:solidFill>
            <a:round/>
          </a:ln>
          <a:effectLst>
            <a:outerShdw blurRad="40000" dir="5400000" dist="20160" rotWithShape="0">
              <a:srgbClr val="000000">
                <a:alpha val="38000"/>
              </a:srgbClr>
            </a:outerShdw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1" lang="ru-RU" sz="1200" spc="-1" strike="noStrike">
                <a:solidFill>
                  <a:srgbClr val="000000"/>
                </a:solidFill>
                <a:latin typeface="Calibri"/>
                <a:ea typeface="DejaVu Sans"/>
              </a:rPr>
              <a:t>Условия для получения ГСП по СК</a:t>
            </a:r>
            <a:endParaRPr b="0" lang="ru-RU" sz="1200" spc="-1" strike="noStrike">
              <a:latin typeface="Arial"/>
            </a:endParaRPr>
          </a:p>
        </p:txBody>
      </p:sp>
      <p:sp>
        <p:nvSpPr>
          <p:cNvPr id="55" name="CustomShape 17"/>
          <p:cNvSpPr/>
          <p:nvPr/>
        </p:nvSpPr>
        <p:spPr>
          <a:xfrm>
            <a:off x="138960" y="6354360"/>
            <a:ext cx="1198080" cy="1031040"/>
          </a:xfrm>
          <a:prstGeom prst="roundRect">
            <a:avLst>
              <a:gd name="adj" fmla="val 16667"/>
            </a:avLst>
          </a:prstGeom>
          <a:solidFill>
            <a:srgbClr val="79cfe7"/>
          </a:solidFill>
          <a:ln>
            <a:solidFill>
              <a:srgbClr val="49b1cd"/>
            </a:solidFill>
            <a:round/>
          </a:ln>
          <a:effectLst>
            <a:outerShdw blurRad="40000" dir="5400000" dist="23040" rotWithShape="0">
              <a:srgbClr val="000000">
                <a:alpha val="35000"/>
              </a:srgbClr>
            </a:outerShdw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1" lang="ru-RU" sz="1200" spc="-1" strike="noStrike">
                <a:solidFill>
                  <a:srgbClr val="000000"/>
                </a:solidFill>
                <a:latin typeface="Calibri"/>
                <a:ea typeface="DejaVu Sans"/>
              </a:rPr>
              <a:t>Размер и период выплаты, в том числе в связи с обучением</a:t>
            </a:r>
            <a:endParaRPr b="0" lang="ru-RU" sz="1200" spc="-1" strike="noStrike">
              <a:latin typeface="Arial"/>
            </a:endParaRPr>
          </a:p>
        </p:txBody>
      </p:sp>
      <p:pic>
        <p:nvPicPr>
          <p:cNvPr id="56" name="Рисунок 18" descr="https://ds04.infourok.ru/uploads/ex/0b31/000d9fc0-7871c9de/img10.jpg"/>
          <p:cNvPicPr/>
          <p:nvPr/>
        </p:nvPicPr>
        <p:blipFill>
          <a:blip r:embed="rId1"/>
          <a:srcRect l="0" t="0" r="0" b="8692"/>
          <a:stretch/>
        </p:blipFill>
        <p:spPr>
          <a:xfrm>
            <a:off x="138960" y="730440"/>
            <a:ext cx="1367280" cy="1163880"/>
          </a:xfrm>
          <a:prstGeom prst="rect">
            <a:avLst/>
          </a:prstGeom>
          <a:ln>
            <a:noFill/>
          </a:ln>
        </p:spPr>
      </p:pic>
      <p:pic>
        <p:nvPicPr>
          <p:cNvPr id="57" name="Рисунок 19" descr="http://dtsr-shahty.ru/images/dtsr/sockon2.png"/>
          <p:cNvPicPr/>
          <p:nvPr/>
        </p:nvPicPr>
        <p:blipFill>
          <a:blip r:embed="rId2"/>
          <a:stretch/>
        </p:blipFill>
        <p:spPr>
          <a:xfrm>
            <a:off x="80640" y="41400"/>
            <a:ext cx="2037960" cy="581400"/>
          </a:xfrm>
          <a:prstGeom prst="rect">
            <a:avLst/>
          </a:prstGeom>
          <a:ln w="9360">
            <a:noFill/>
          </a:ln>
        </p:spPr>
      </p:pic>
      <p:sp>
        <p:nvSpPr>
          <p:cNvPr id="58" name="CustomShape 18"/>
          <p:cNvSpPr/>
          <p:nvPr/>
        </p:nvSpPr>
        <p:spPr>
          <a:xfrm>
            <a:off x="1610640" y="730440"/>
            <a:ext cx="1016640" cy="1182960"/>
          </a:xfrm>
          <a:prstGeom prst="roundRect">
            <a:avLst>
              <a:gd name="adj" fmla="val 16667"/>
            </a:avLst>
          </a:prstGeom>
          <a:solidFill>
            <a:srgbClr val="86cbde"/>
          </a:solidFill>
          <a:ln>
            <a:solidFill>
              <a:srgbClr val="3fbfa1"/>
            </a:solidFill>
            <a:round/>
          </a:ln>
          <a:effectLst>
            <a:outerShdw blurRad="40000" dir="5400000" dist="20160" rotWithShape="0">
              <a:srgbClr val="000000">
                <a:alpha val="38000"/>
              </a:srgb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/>
        </p:style>
        <p:txBody>
          <a:bodyPr lIns="90000" rIns="90000" tIns="45000" bIns="45000" anchor="ctr">
            <a:normAutofit/>
          </a:bodyPr>
          <a:p>
            <a:pPr algn="ctr"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r>
              <a:rPr b="0" lang="ru-RU" sz="1200" spc="-1" strike="noStrike">
                <a:solidFill>
                  <a:srgbClr val="000000"/>
                </a:solidFill>
                <a:latin typeface="Tahoma"/>
                <a:ea typeface="Tahoma"/>
              </a:rPr>
              <a:t>Заключить СК по данному направлению можно 1 раз</a:t>
            </a:r>
            <a:endParaRPr b="0" lang="ru-RU" sz="1200" spc="-1" strike="noStrike">
              <a:latin typeface="Arial"/>
            </a:endParaRPr>
          </a:p>
        </p:txBody>
      </p:sp>
      <p:sp>
        <p:nvSpPr>
          <p:cNvPr id="59" name="CustomShape 19"/>
          <p:cNvSpPr/>
          <p:nvPr/>
        </p:nvSpPr>
        <p:spPr>
          <a:xfrm>
            <a:off x="1448640" y="6216480"/>
            <a:ext cx="3559680" cy="11275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1" lang="ru-RU" sz="1200" spc="-1" strike="noStrike">
                <a:solidFill>
                  <a:srgbClr val="000000"/>
                </a:solidFill>
                <a:latin typeface="Calibri"/>
                <a:ea typeface="Tahoma"/>
              </a:rPr>
              <a:t>Выплаты связанные с осуществлением ИП</a:t>
            </a:r>
            <a:r>
              <a:rPr b="0" lang="ru-RU" sz="1200" spc="-1" strike="noStrike">
                <a:solidFill>
                  <a:srgbClr val="000000"/>
                </a:solidFill>
                <a:latin typeface="Calibri"/>
                <a:ea typeface="Tahoma"/>
              </a:rPr>
              <a:t>: </a:t>
            </a:r>
            <a:r>
              <a:rPr b="1" lang="ru-RU" sz="1200" spc="-1" strike="noStrike">
                <a:solidFill>
                  <a:srgbClr val="000000"/>
                </a:solidFill>
                <a:latin typeface="Calibri"/>
                <a:ea typeface="Tahoma"/>
              </a:rPr>
              <a:t>не &gt; 350 000</a:t>
            </a:r>
            <a:r>
              <a:rPr b="0" lang="ru-RU" sz="1200" spc="-1" strike="noStrike">
                <a:solidFill>
                  <a:srgbClr val="000000"/>
                </a:solidFill>
                <a:latin typeface="Calibri"/>
                <a:ea typeface="Tahoma"/>
              </a:rPr>
              <a:t> р.  </a:t>
            </a:r>
            <a:r>
              <a:rPr b="0" i="1" lang="ru-RU" sz="1000" spc="-1" strike="noStrike">
                <a:solidFill>
                  <a:srgbClr val="000000"/>
                </a:solidFill>
                <a:latin typeface="Calibri"/>
                <a:ea typeface="Tahoma"/>
              </a:rPr>
              <a:t>в случае обращения с 1 апреля по 31 октября 2022 года</a:t>
            </a:r>
            <a:r>
              <a:rPr b="0" lang="ru-RU" sz="1200" spc="-1" strike="noStrike">
                <a:solidFill>
                  <a:srgbClr val="000000"/>
                </a:solidFill>
                <a:latin typeface="Calibri"/>
                <a:ea typeface="Tahoma"/>
              </a:rPr>
              <a:t>; </a:t>
            </a:r>
            <a:endParaRPr b="0" lang="ru-RU" sz="1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ru-RU" sz="1200" spc="-1" strike="noStrike">
                <a:solidFill>
                  <a:srgbClr val="000000"/>
                </a:solidFill>
                <a:latin typeface="Calibri"/>
                <a:ea typeface="Tahoma"/>
              </a:rPr>
              <a:t>не &gt; 250 000 р. </a:t>
            </a:r>
            <a:r>
              <a:rPr b="0" i="1" lang="ru-RU" sz="1000" spc="-1" strike="noStrike">
                <a:solidFill>
                  <a:srgbClr val="000000"/>
                </a:solidFill>
                <a:latin typeface="Calibri"/>
                <a:ea typeface="Tahoma"/>
              </a:rPr>
              <a:t>в случае обращения после 1 ноября 2022 года; </a:t>
            </a:r>
            <a:endParaRPr b="0" lang="ru-RU" sz="1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ru-RU" sz="1200" spc="-1" strike="noStrike">
                <a:solidFill>
                  <a:srgbClr val="000000"/>
                </a:solidFill>
                <a:latin typeface="Calibri"/>
                <a:ea typeface="Tahoma"/>
              </a:rPr>
              <a:t>Выплаты связанные с обучением</a:t>
            </a:r>
            <a:r>
              <a:rPr b="0" lang="ru-RU" sz="1200" spc="-1" strike="noStrike">
                <a:solidFill>
                  <a:srgbClr val="000000"/>
                </a:solidFill>
                <a:latin typeface="Calibri"/>
                <a:ea typeface="Tahoma"/>
              </a:rPr>
              <a:t>: оплата услуг обучения не &gt; 30 тыс.р.</a:t>
            </a:r>
            <a:endParaRPr b="0" lang="ru-RU" sz="1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431</TotalTime>
  <Application>LibreOffice/6.4.6.2$Linux_X86_64 LibreOffice_project/40$Build-2</Application>
  <Words>420</Words>
  <Paragraphs>37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2020-10-29T02:15:42Z</dcterms:created>
  <dc:creator>Ульзутуева Наталья Евгеньевна</dc:creator>
  <dc:description/>
  <dc:language>ru-RU</dc:language>
  <cp:lastModifiedBy/>
  <cp:lastPrinted>2022-05-31T09:14:17Z</cp:lastPrinted>
  <dcterms:modified xsi:type="dcterms:W3CDTF">2022-05-31T09:54:55Z</dcterms:modified>
  <cp:revision>75</cp:revision>
  <dc:subject/>
  <dc:title>В связи с введением на территории Приморского края режима повышенной готовности на основании постановления Губернатора Приморского края от 18.03.2020 № 21-пг  «О мерах по предотвращению распространения на территории Приморского края новой коронавирусной инфекции (COVID-2019)» продлено беззаявительное предоставление мер социальной поддержки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14.0000</vt:lpwstr>
  </property>
  <property fmtid="{D5CDD505-2E9C-101B-9397-08002B2CF9AE}" pid="3" name="HiddenSlides">
    <vt:i4>0</vt:i4>
  </property>
  <property fmtid="{D5CDD505-2E9C-101B-9397-08002B2CF9AE}" pid="4" name="HyperlinksChanged">
    <vt:bool>0</vt:bool>
  </property>
  <property fmtid="{D5CDD505-2E9C-101B-9397-08002B2CF9AE}" pid="5" name="LinksUpToDate">
    <vt:bool>0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Произвольный</vt:lpwstr>
  </property>
  <property fmtid="{D5CDD505-2E9C-101B-9397-08002B2CF9AE}" pid="9" name="ScaleCrop">
    <vt:bool>0</vt:bool>
  </property>
  <property fmtid="{D5CDD505-2E9C-101B-9397-08002B2CF9AE}" pid="10" name="ShareDoc">
    <vt:bool>0</vt:bool>
  </property>
  <property fmtid="{D5CDD505-2E9C-101B-9397-08002B2CF9AE}" pid="11" name="Slides">
    <vt:i4>1</vt:i4>
  </property>
</Properties>
</file>