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media/image1.png" ContentType="image/png"/>
  <Override PartName="/ppt/media/image2.jpeg" ContentType="image/jpe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12192000" cy="6858000"/>
  <p:notesSz cx="6797675" cy="9928225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2000" spc="-1" strike="noStrike"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400" spc="-1" strike="noStrike">
                <a:latin typeface="Times New Roman"/>
              </a:rPr>
              <a:t>&lt;верхний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CA277D8A-CD22-4A99-B31C-C09C91150BF9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sldImg"/>
          </p:nvPr>
        </p:nvSpPr>
        <p:spPr>
          <a:xfrm>
            <a:off x="90360" y="744480"/>
            <a:ext cx="6616440" cy="3722400"/>
          </a:xfrm>
          <a:prstGeom prst="rect">
            <a:avLst/>
          </a:prstGeom>
        </p:spPr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79320" y="471636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71" name="TextShape 3"/>
          <p:cNvSpPr txBox="1"/>
          <p:nvPr/>
        </p:nvSpPr>
        <p:spPr>
          <a:xfrm>
            <a:off x="3849840" y="9429840"/>
            <a:ext cx="2945880" cy="4964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7AF635CC-0206-40D5-8E6C-9A1DD43CE4E5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259020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34232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259020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434232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94000">
              <a:srgbClr val="eee196">
                <a:alpha val="34117"/>
              </a:srgbClr>
            </a:gs>
            <a:gs pos="100000">
              <a:srgbClr val="92d050"/>
            </a:gs>
          </a:gsLst>
          <a:lin ang="162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EE789958-BDCD-4423-88ED-015A89DF36EB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31.5.22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A1E5064B-600E-4E6A-803C-406BDE42373E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4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7172640" y="176040"/>
            <a:ext cx="4856760" cy="1652400"/>
          </a:xfrm>
          <a:prstGeom prst="rect">
            <a:avLst/>
          </a:prstGeom>
          <a:solidFill>
            <a:srgbClr val="f3f9e7"/>
          </a:solidFill>
          <a:ln w="9360">
            <a:noFill/>
          </a:ln>
          <a:effectLst>
            <a:outerShdw dist="28080" dir="5400000">
              <a:srgbClr val="000000">
                <a:alpha val="32000"/>
              </a:srgbClr>
            </a:outerShdw>
          </a:effectLst>
        </p:spPr>
        <p:txBody>
          <a:bodyPr>
            <a:normAutofit fontScale="91000"/>
          </a:bodyPr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1100" spc="-1" strike="noStrike">
                <a:solidFill>
                  <a:srgbClr val="000000"/>
                </a:solidFill>
                <a:latin typeface="Calibri"/>
              </a:rPr>
              <a:t>Предмет социального контракта по мероприятию «поиск работы»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 -  соглашение Сторон, в соответствии с которым КГКУ «ЦСПН» обязуется оказать Заявителю государственную социальную помощь при реализации мероприятия по «ведению ЛПХ», а Заявитель (семья Заявителя) - предпринять активные действия по выполнению мероприятий, предусмотренных программой социальной адаптации, в целях осуществления ведения личного подсобного хозяйства в период действия социального контракта. </a:t>
            </a:r>
            <a:endParaRPr b="0" lang="ru-RU" sz="11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1100" spc="-1" strike="noStrike" u="sng">
                <a:solidFill>
                  <a:srgbClr val="000000"/>
                </a:solidFill>
                <a:uFillTx/>
                <a:latin typeface="Calibri"/>
              </a:rPr>
              <a:t>Программа социальной адаптации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  <a:endParaRPr b="0" lang="ru-RU" sz="11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1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CustomShape 2"/>
          <p:cNvSpPr/>
          <p:nvPr/>
        </p:nvSpPr>
        <p:spPr>
          <a:xfrm>
            <a:off x="1543680" y="2044800"/>
            <a:ext cx="3983400" cy="6343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малоимущие семьи;</a:t>
            </a:r>
            <a:endParaRPr b="0" lang="ru-RU" sz="12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малоимущие одиноко проживающие граждане 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5695560" y="2679480"/>
            <a:ext cx="70488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noFill/>
          </a:ln>
          <a:effectLst>
            <a:outerShdw algn="ctr" blurRad="127000" dir="2700000" dist="37674">
              <a:srgbClr val="000000">
                <a:alpha val="45000"/>
              </a:srgbClr>
            </a:outerShdw>
          </a:effectLst>
          <a:scene3d>
            <a:camera fov="2700000" prst="perspectiveFront">
              <a:rot lat="20376000" lon="1938000" rev="20112001"/>
            </a:camera>
            <a:lightRig dir="t" rig="soft">
              <a:rot lat="0" lon="0" rev="0"/>
            </a:lightRig>
          </a:scene3d>
          <a:sp3d prstMaterial="translucentPowder">
            <a:bevelT prst="softRound" w="203200" h="50800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51" name="CustomShape 4"/>
          <p:cNvSpPr/>
          <p:nvPr/>
        </p:nvSpPr>
        <p:spPr>
          <a:xfrm>
            <a:off x="1635120" y="5696280"/>
            <a:ext cx="4060080" cy="947520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  <a:ea typeface="Tahoma"/>
              </a:rPr>
              <a:t> </a:t>
            </a:r>
            <a:endParaRPr b="0" lang="ru-RU" sz="1100" spc="-1" strike="noStrike">
              <a:latin typeface="Arial"/>
            </a:endParaRPr>
          </a:p>
        </p:txBody>
      </p:sp>
      <p:sp>
        <p:nvSpPr>
          <p:cNvPr id="52" name="CustomShape 5"/>
          <p:cNvSpPr/>
          <p:nvPr/>
        </p:nvSpPr>
        <p:spPr>
          <a:xfrm>
            <a:off x="7357320" y="2044800"/>
            <a:ext cx="4747680" cy="33076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1. Заявление;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2. Паспорт гражданина РФ (временное удостоверение личности гражданина РФ).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В случае обращения малоимущей семьи - паспорт гражданина Российской Федерации (временное удостоверение личности гражданина Российской Федерации) каждого члена семьи заявителя;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3. Документы, подтверждающие доходы заявителя и каждого члена его семьи за три последних месяца</a:t>
            </a:r>
            <a:r>
              <a:rPr b="1" lang="ru-RU" sz="1100" spc="-1" strike="noStrike">
                <a:solidFill>
                  <a:srgbClr val="000000"/>
                </a:solidFill>
                <a:latin typeface="Calibri"/>
              </a:rPr>
              <a:t>,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4. Согласие на обработку персональных данных несовершеннолетних лиц, зарегистрированных совместно с заявителем;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5. Свидетельство о рождении ребенка (детей) (в случае обращения малоимущей семьи, имеющей несовершеннолетних детей и регистрации записи акта о рождении ребенка за пределами Российской Федерации)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6. Правоустанавливающий документ (заявителя или члена семьи) на земельный участок, предоставленный по 112-ФЗ «О личном подсобном хозяйстве»  </a:t>
            </a:r>
            <a:endParaRPr b="0" lang="ru-RU" sz="1100" spc="-1" strike="noStrike">
              <a:latin typeface="Arial"/>
            </a:endParaRPr>
          </a:p>
        </p:txBody>
      </p:sp>
      <p:sp>
        <p:nvSpPr>
          <p:cNvPr id="53" name="CustomShape 6"/>
          <p:cNvSpPr/>
          <p:nvPr/>
        </p:nvSpPr>
        <p:spPr>
          <a:xfrm>
            <a:off x="1543680" y="4186080"/>
            <a:ext cx="4084920" cy="1395360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встать на учет в качестве налогоплательщика налога на профессиональный доход;</a:t>
            </a:r>
            <a:endParaRPr b="0" lang="ru-RU" sz="11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иметь правоустанавливающий документ на земельный участок, предоставленный по 112-ФЗ (у заявителя или члена семьи);</a:t>
            </a:r>
            <a:endParaRPr b="0" lang="ru-RU" sz="11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приобрести товары для ведения ЛПК и сельскохозяйственную продукцию, указанную в  постановлении № 458</a:t>
            </a:r>
            <a:endParaRPr b="0" lang="ru-RU" sz="11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ru-RU" sz="1200" spc="-1" strike="noStrike">
                <a:solidFill>
                  <a:srgbClr val="000000"/>
                </a:solidFill>
                <a:latin typeface="Times New Roman"/>
              </a:rPr>
              <a:t> 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4" name="CustomShape 7"/>
          <p:cNvSpPr/>
          <p:nvPr/>
        </p:nvSpPr>
        <p:spPr>
          <a:xfrm>
            <a:off x="7617240" y="5436000"/>
            <a:ext cx="4412160" cy="1319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1. Подать заявление и пакет документов через МФЦ в органы социальной защиты.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2. Разработать совместно с межведомственной комиссией индивидуальную программу  социальной адаптации. 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3. Заключить социальный контракт.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4. Выполнять мероприятия программы социальной адаптации и обязанности, установленные социальным контрактом.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5. Предоставлять отчетность и документы.</a:t>
            </a:r>
            <a:endParaRPr b="0" lang="ru-RU" sz="1100" spc="-1" strike="noStrike">
              <a:latin typeface="Arial"/>
            </a:endParaRPr>
          </a:p>
        </p:txBody>
      </p:sp>
      <p:sp>
        <p:nvSpPr>
          <p:cNvPr id="55" name="CustomShape 8"/>
          <p:cNvSpPr/>
          <p:nvPr/>
        </p:nvSpPr>
        <p:spPr>
          <a:xfrm>
            <a:off x="3279960" y="814680"/>
            <a:ext cx="1202760" cy="103788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ahoma"/>
                <a:ea typeface="Tahoma"/>
              </a:rPr>
              <a:t>Срок действия СК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6" name="CustomShape 9"/>
          <p:cNvSpPr/>
          <p:nvPr/>
        </p:nvSpPr>
        <p:spPr>
          <a:xfrm>
            <a:off x="4681080" y="704520"/>
            <a:ext cx="2373840" cy="1257840"/>
          </a:xfrm>
          <a:prstGeom prst="roundRect">
            <a:avLst>
              <a:gd name="adj" fmla="val 16667"/>
            </a:avLst>
          </a:prstGeom>
          <a:solidFill>
            <a:srgbClr val="f3eef6"/>
          </a:solidFill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не более чем на 12 месяцев </a:t>
            </a:r>
            <a:endParaRPr b="0" lang="ru-RU" sz="1200" spc="-1" strike="noStrike">
              <a:latin typeface="Arial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может быть продлен, но не более чем на половину срока ранее заключенного СК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7" name="CustomShape 10"/>
          <p:cNvSpPr/>
          <p:nvPr/>
        </p:nvSpPr>
        <p:spPr>
          <a:xfrm>
            <a:off x="5771520" y="5436000"/>
            <a:ext cx="1501200" cy="132732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ahoma"/>
                <a:ea typeface="Tahoma"/>
              </a:rPr>
              <a:t>Действия для граждан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8" name="CustomShape 11"/>
          <p:cNvSpPr/>
          <p:nvPr/>
        </p:nvSpPr>
        <p:spPr>
          <a:xfrm>
            <a:off x="5695560" y="2214720"/>
            <a:ext cx="1577520" cy="3058200"/>
          </a:xfrm>
          <a:prstGeom prst="roundRect">
            <a:avLst>
              <a:gd name="adj" fmla="val 16667"/>
            </a:avLst>
          </a:prstGeom>
          <a:solidFill>
            <a:srgbClr val="a7a6ba"/>
          </a:solidFill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ahoma"/>
                <a:ea typeface="Tahoma"/>
              </a:rPr>
              <a:t>Обязательные документы для назначения ГСП по СК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200" spc="-1" strike="noStrike">
              <a:latin typeface="Arial"/>
            </a:endParaRPr>
          </a:p>
        </p:txBody>
      </p:sp>
      <p:sp>
        <p:nvSpPr>
          <p:cNvPr id="59" name="CustomShape 12"/>
          <p:cNvSpPr/>
          <p:nvPr/>
        </p:nvSpPr>
        <p:spPr>
          <a:xfrm>
            <a:off x="1543680" y="2818800"/>
            <a:ext cx="3983400" cy="12747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среднедушевой 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  <a:endParaRPr b="0" lang="ru-RU" sz="12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проживание на территории Приморского края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60" name="CustomShape 13"/>
          <p:cNvSpPr/>
          <p:nvPr/>
        </p:nvSpPr>
        <p:spPr>
          <a:xfrm>
            <a:off x="92160" y="2044800"/>
            <a:ext cx="1366920" cy="773640"/>
          </a:xfrm>
          <a:prstGeom prst="roundRect">
            <a:avLst>
              <a:gd name="adj" fmla="val 16667"/>
            </a:avLst>
          </a:prstGeom>
          <a:solidFill>
            <a:srgbClr val="edecf8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Кто может быть участником СК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61" name="CustomShape 14"/>
          <p:cNvSpPr/>
          <p:nvPr/>
        </p:nvSpPr>
        <p:spPr>
          <a:xfrm>
            <a:off x="92160" y="2927880"/>
            <a:ext cx="1366920" cy="1165680"/>
          </a:xfrm>
          <a:prstGeom prst="roundRect">
            <a:avLst>
              <a:gd name="adj" fmla="val 16667"/>
            </a:avLst>
          </a:prstGeom>
          <a:solidFill>
            <a:srgbClr val="c5c1dd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Условия для назначения ГСП по СК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62" name="CustomShape 15"/>
          <p:cNvSpPr/>
          <p:nvPr/>
        </p:nvSpPr>
        <p:spPr>
          <a:xfrm>
            <a:off x="92160" y="4244760"/>
            <a:ext cx="1366920" cy="1107360"/>
          </a:xfrm>
          <a:prstGeom prst="roundRect">
            <a:avLst>
              <a:gd name="adj" fmla="val 16667"/>
            </a:avLst>
          </a:prstGeom>
          <a:solidFill>
            <a:srgbClr val="a28da9"/>
          </a:solidFill>
          <a:ln>
            <a:solidFill>
              <a:schemeClr val="accent1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Условия для получения ГСП по СК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63" name="CustomShape 16"/>
          <p:cNvSpPr/>
          <p:nvPr/>
        </p:nvSpPr>
        <p:spPr>
          <a:xfrm>
            <a:off x="92160" y="5581800"/>
            <a:ext cx="1366920" cy="936000"/>
          </a:xfrm>
          <a:prstGeom prst="roundRect">
            <a:avLst>
              <a:gd name="adj" fmla="val 16667"/>
            </a:avLst>
          </a:prstGeom>
          <a:solidFill>
            <a:srgbClr val="c4b1d9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Размер и период выплаты, в том числе в связи с обучением</a:t>
            </a:r>
            <a:endParaRPr b="0" lang="ru-RU" sz="1200" spc="-1" strike="noStrike">
              <a:latin typeface="Arial"/>
            </a:endParaRPr>
          </a:p>
        </p:txBody>
      </p:sp>
      <p:pic>
        <p:nvPicPr>
          <p:cNvPr id="64" name="Рисунок 19" descr="http://dtsr-shahty.ru/images/dtsr/sockon2.png"/>
          <p:cNvPicPr/>
          <p:nvPr/>
        </p:nvPicPr>
        <p:blipFill>
          <a:blip r:embed="rId1"/>
          <a:stretch/>
        </p:blipFill>
        <p:spPr>
          <a:xfrm>
            <a:off x="92160" y="176040"/>
            <a:ext cx="2324520" cy="528120"/>
          </a:xfrm>
          <a:prstGeom prst="rect">
            <a:avLst/>
          </a:prstGeom>
          <a:ln w="9360">
            <a:noFill/>
          </a:ln>
        </p:spPr>
      </p:pic>
      <p:sp>
        <p:nvSpPr>
          <p:cNvPr id="65" name="CustomShape 17"/>
          <p:cNvSpPr/>
          <p:nvPr/>
        </p:nvSpPr>
        <p:spPr>
          <a:xfrm>
            <a:off x="1912680" y="814680"/>
            <a:ext cx="1182600" cy="963360"/>
          </a:xfrm>
          <a:prstGeom prst="roundRect">
            <a:avLst>
              <a:gd name="adj" fmla="val 16667"/>
            </a:avLst>
          </a:prstGeom>
          <a:solidFill>
            <a:srgbClr val="f3f3ff"/>
          </a:solidFill>
          <a:ln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ahoma"/>
                <a:ea typeface="Tahoma"/>
              </a:rPr>
              <a:t>Заключить СК по данному направлению  можно 1 раз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66" name="CustomShape 18"/>
          <p:cNvSpPr/>
          <p:nvPr/>
        </p:nvSpPr>
        <p:spPr>
          <a:xfrm>
            <a:off x="2479320" y="209520"/>
            <a:ext cx="470988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ru-RU" sz="1600" spc="-1" strike="noStrike">
                <a:solidFill>
                  <a:srgbClr val="7030a0"/>
                </a:solidFill>
                <a:latin typeface="Calibri"/>
              </a:rPr>
              <a:t>на ведение личного подсобного хозяйства </a:t>
            </a:r>
            <a:endParaRPr b="0" lang="ru-RU" sz="1600" spc="-1" strike="noStrike">
              <a:latin typeface="Arial"/>
            </a:endParaRPr>
          </a:p>
        </p:txBody>
      </p:sp>
      <p:pic>
        <p:nvPicPr>
          <p:cNvPr id="67" name="Рисунок 24" descr="https://yt3.ggpht.com/a/AATXAJynD0i-Civ5SbfD1kL-NrHnaGjjvNZkquJHZHSJQg=s900-c-k-c0x00ffffff-no-rj"/>
          <p:cNvPicPr/>
          <p:nvPr/>
        </p:nvPicPr>
        <p:blipFill>
          <a:blip r:embed="rId2"/>
          <a:stretch/>
        </p:blipFill>
        <p:spPr>
          <a:xfrm>
            <a:off x="184680" y="814680"/>
            <a:ext cx="1643760" cy="1105920"/>
          </a:xfrm>
          <a:prstGeom prst="rect">
            <a:avLst/>
          </a:prstGeom>
          <a:ln w="9360">
            <a:noFill/>
          </a:ln>
        </p:spPr>
      </p:pic>
      <p:sp>
        <p:nvSpPr>
          <p:cNvPr id="68" name="TextShape 19"/>
          <p:cNvSpPr txBox="1"/>
          <p:nvPr/>
        </p:nvSpPr>
        <p:spPr>
          <a:xfrm>
            <a:off x="1635120" y="5696280"/>
            <a:ext cx="3980880" cy="927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Tahoma"/>
              </a:rPr>
              <a:t>Выплаты связанные с ведением ЛПХ: не &gt; 200 000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Tahoma"/>
              </a:rPr>
              <a:t> р.                       </a:t>
            </a:r>
            <a:r>
              <a:rPr b="0" i="1" lang="ru-RU" sz="1000" spc="-1" strike="noStrike">
                <a:solidFill>
                  <a:srgbClr val="000000"/>
                </a:solidFill>
                <a:latin typeface="Calibri"/>
                <a:ea typeface="Tahoma"/>
              </a:rPr>
              <a:t>в случае обращения с 1 апреля по 31 октября 2022 года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  <a:ea typeface="Tahoma"/>
              </a:rPr>
              <a:t>; </a:t>
            </a:r>
            <a:endParaRPr b="0" lang="ru-RU" sz="1000" spc="-1" strike="noStrike">
              <a:latin typeface="Arial"/>
            </a:endParaRPr>
          </a:p>
          <a:p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Tahoma"/>
              </a:rPr>
              <a:t>не &gt; 100 000 р. </a:t>
            </a:r>
            <a:r>
              <a:rPr b="0" i="1" lang="ru-RU" sz="1000" spc="-1" strike="noStrike">
                <a:solidFill>
                  <a:srgbClr val="000000"/>
                </a:solidFill>
                <a:latin typeface="Calibri"/>
                <a:ea typeface="Tahoma"/>
              </a:rPr>
              <a:t>в случае обращения после 1 ноября 2022 года; </a:t>
            </a:r>
            <a:endParaRPr b="0" lang="ru-RU" sz="1000" spc="-1" strike="noStrike">
              <a:latin typeface="Arial"/>
            </a:endParaRPr>
          </a:p>
          <a:p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Tahoma"/>
              </a:rPr>
              <a:t>Выплаты связанные с обучением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Tahoma"/>
              </a:rPr>
              <a:t>: оплата услуг обучения                            не &gt; 30 тыс.р.</a:t>
            </a:r>
            <a:endParaRPr b="0" lang="ru-RU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387</TotalTime>
  <Application>LibreOffice/6.4.6.2$Linux_X86_64 LibreOffice_project/40$Build-2</Application>
  <Words>383</Words>
  <Paragraphs>39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2020-10-29T02:15:42Z</dcterms:created>
  <dc:creator>Ульзутуева Наталья Евгеньевна</dc:creator>
  <dc:description/>
  <dc:language>ru-RU</dc:language>
  <cp:lastModifiedBy/>
  <cp:lastPrinted>2022-05-31T09:20:41Z</cp:lastPrinted>
  <dcterms:modified xsi:type="dcterms:W3CDTF">2022-05-31T09:20:46Z</dcterms:modified>
  <cp:revision>69</cp:revision>
  <dc:subject/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